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">
          <p15:clr>
            <a:srgbClr val="A4A3A4"/>
          </p15:clr>
        </p15:guide>
        <p15:guide id="2" pos="3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2"/>
    <a:srgbClr val="336600"/>
    <a:srgbClr val="E1E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276AA-6D32-4962-B2E5-DC9771A2BCA7}" v="32" dt="2024-05-27T16:54:13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54"/>
        <p:guide pos="3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473C69C-AB82-0BE2-0AA3-34E212B81D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378DFB1-B1AC-68A3-77FC-B7616A4B71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B9EF9E9-8EB7-8BBD-285C-9BCE65F62D6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08D5EF6-C9DC-FF0A-6227-FA2043AAF0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F6CB74A-E6E4-8997-351C-141E4DE568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5EBACB3-442C-31F7-63DE-D0983155B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0E75C0-0339-4A87-9917-5C6847BA2F86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>
            <a:extLst>
              <a:ext uri="{FF2B5EF4-FFF2-40B4-BE49-F238E27FC236}">
                <a16:creationId xmlns:a16="http://schemas.microsoft.com/office/drawing/2014/main" id="{9D61C854-BEE7-7D80-4152-6FA551759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6A087D0C-70D1-3237-F657-6F928294A3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33450" y="1658938"/>
            <a:ext cx="7772400" cy="844550"/>
          </a:xfrm>
        </p:spPr>
        <p:txBody>
          <a:bodyPr lIns="0" tIns="0" rIns="0" bIns="0"/>
          <a:lstStyle>
            <a:lvl1pPr algn="r">
              <a:defRPr sz="3000"/>
            </a:lvl1pPr>
          </a:lstStyle>
          <a:p>
            <a:pPr lvl="0"/>
            <a:r>
              <a:rPr lang="da-DK" altLang="da-DK" noProof="0"/>
              <a:t>Klik for at redigere titeltypografien i masteren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83C1834-9BD3-072A-BF3C-0677AA7C62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95525" y="2760663"/>
            <a:ext cx="6400800" cy="620712"/>
          </a:xfrm>
        </p:spPr>
        <p:txBody>
          <a:bodyPr lIns="0" tIns="0" rIns="0" bIns="0"/>
          <a:lstStyle>
            <a:lvl1pPr marL="0" indent="0" algn="r">
              <a:buFont typeface="Wingdings" panose="05000000000000000000" pitchFamily="2" charset="2"/>
              <a:buNone/>
              <a:defRPr sz="2000"/>
            </a:lvl1pPr>
          </a:lstStyle>
          <a:p>
            <a:pPr lvl="0"/>
            <a:r>
              <a:rPr lang="da-DK" altLang="da-DK" noProof="0"/>
              <a:t>Klik for at redigere undertiteltypografien i masteren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5D0D6A5-BF04-CC46-6120-BA3EF099CD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854950" y="6551613"/>
            <a:ext cx="622300" cy="179387"/>
          </a:xfrm>
        </p:spPr>
        <p:txBody>
          <a:bodyPr bIns="45720"/>
          <a:lstStyle>
            <a:lvl1pPr>
              <a:defRPr/>
            </a:lvl1pPr>
          </a:lstStyle>
          <a:p>
            <a:fld id="{47A57A50-E08C-412A-A89F-1C1CF1BFAC9E}" type="datetime1">
              <a:rPr lang="da-DK" altLang="da-DK"/>
              <a:pPr/>
              <a:t>28-05-2024</a:t>
            </a:fld>
            <a:endParaRPr lang="da-DK" altLang="da-DK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02E3C11-CA90-40E4-F0D4-7DC811DE79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943475" y="6551613"/>
            <a:ext cx="2895600" cy="169862"/>
          </a:xfrm>
        </p:spPr>
        <p:txBody>
          <a:bodyPr bIns="45720"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EA9CDFC-66B2-84AA-C91F-51024E38FC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482013" y="6551613"/>
            <a:ext cx="204787" cy="169862"/>
          </a:xfrm>
        </p:spPr>
        <p:txBody>
          <a:bodyPr bIns="45720"/>
          <a:lstStyle>
            <a:lvl1pPr>
              <a:defRPr/>
            </a:lvl1pPr>
          </a:lstStyle>
          <a:p>
            <a:fld id="{37863ED5-3C15-412D-A6D6-A9D3F3C60B65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5CCBE-22AE-B6BF-4DBD-C6A18CD9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2958C6F-FE75-3385-32B8-171E19304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FF4E98-6684-9993-AB11-7DE1830C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400CCA-2B6E-407F-9FDF-1948BB66E9EA}" type="datetime1">
              <a:rPr lang="da-DK" altLang="da-DK"/>
              <a:pPr/>
              <a:t>28-05-2024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27C4BD-076B-7057-8497-3AC304C2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06E48D-D380-96F3-C6F0-9921FDD4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03835-0559-479A-A9AC-E4C4B3578C0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4868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75B0325-7B18-2577-3A71-FAA543A72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43F44D-03D5-81E3-BDF3-D34F3152A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3DE058-9F5E-99DD-33B9-C3988E15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99B2E0-0B60-4BD4-898E-23AB60EE7D94}" type="datetime1">
              <a:rPr lang="da-DK" altLang="da-DK"/>
              <a:pPr/>
              <a:t>28-05-2024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0A718A-849A-A1AC-C5A5-2570E6B0D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A0FF3B-A85A-6BC2-4EFB-6417CE90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EC461-A159-412A-B14C-877CA0693FC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8837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29B5D-0DEF-CC6A-0D23-94685893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98A252-CB7F-0E71-4EC3-BCAA78A74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DA7B5A-8065-8B09-D206-C33D28D1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2A8C9-5C03-4D08-897F-744F09286CB9}" type="datetime1">
              <a:rPr lang="da-DK" altLang="da-DK"/>
              <a:pPr/>
              <a:t>28-05-2024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05D9DC-8B61-48EA-2BDB-8E9D80F1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A4EDB99-2855-6AEA-EC8E-BF0BE2C6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9F6BB-B1B3-4374-BD1B-846572D5357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0527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4EBED-000F-6C25-77FB-9272E1D8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AC96C4-AD82-75D6-B261-01EB3893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92C33A-DE0E-89CA-01F5-8E03A26E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90BE8-7015-40F4-A9F7-BC225D482EC7}" type="datetime1">
              <a:rPr lang="da-DK" altLang="da-DK"/>
              <a:pPr/>
              <a:t>28-05-2024</a:t>
            </a:fld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206B3D-D479-3C84-2775-C9424B7B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F2A724-53B7-82C7-88C4-4346F00D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F1DC4-CE55-40D7-9EA2-B5958B3A75C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668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DDD58-7B11-C89F-8136-450EB769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4F8268-F979-5E6E-0A06-07E496964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70075"/>
            <a:ext cx="4038600" cy="42560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0F9FE2E-8E73-4EAD-061E-ACC938AED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70075"/>
            <a:ext cx="4038600" cy="42560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73744D5-4045-98B4-63DD-1750CF38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26194-F7DC-4ABE-873F-230619F558DE}" type="datetime1">
              <a:rPr lang="da-DK" altLang="da-DK"/>
              <a:pPr/>
              <a:t>28-05-2024</a:t>
            </a:fld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DC67A9-0DA6-FC0E-9332-E46E168B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ACB8AF-23C4-C757-D879-6FAD2AC7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83B53-64E3-46FA-8FAB-6983767533E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6442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35109-3EA9-FC19-72AF-A5B488E7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D906A1-4079-FD71-681D-8B09BFBB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B71DE5-68BA-65E4-CFFE-6714C9313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33A7417-CEF7-2A47-1074-0AB5831A3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129E151-AEBC-402E-0F3B-2E59430C3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F94BF31-2C7D-3CEA-2CF3-223BEC30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1DD87-206B-4C32-BF96-3BF75CDCAF73}" type="datetime1">
              <a:rPr lang="da-DK" altLang="da-DK"/>
              <a:pPr/>
              <a:t>28-05-2024</a:t>
            </a:fld>
            <a:endParaRPr lang="da-DK" alt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9EEDEAD-EAB5-BA1F-5A91-F68DC028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0A70067-23B9-EBAA-696E-23F38ECE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9E418-81A7-494C-AF8C-6E7C08918E1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7133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50845-0F69-C1B3-BDB2-68FDFD16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BF16A28-4C8C-14F2-9C7E-4953DAC6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8BEFF-2E41-49EE-B267-CB7F5EA30AE5}" type="datetime1">
              <a:rPr lang="da-DK" altLang="da-DK"/>
              <a:pPr/>
              <a:t>28-05-2024</a:t>
            </a:fld>
            <a:endParaRPr lang="da-DK" alt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0092D86-3AFA-953C-5791-AD7AA4DE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955F5EA-0F4D-3ECA-F21D-87A5666C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7B6F8-8AAD-4D4B-90C7-8F45DC19572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6061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30F74FA-6BFE-D164-6D0F-3AAE1436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0DA3DB-AD95-4AF7-9630-702840506223}" type="datetime1">
              <a:rPr lang="da-DK" altLang="da-DK"/>
              <a:pPr/>
              <a:t>28-05-2024</a:t>
            </a:fld>
            <a:endParaRPr lang="da-DK" alt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A8F8215-8404-12D0-F286-22A962D1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DB370ED-60A7-6EDA-3488-62C45556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F8AD-D9E4-4F1C-9F04-800DEA3236EA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5504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CD5FD-0B1A-2DB7-3638-66EFEC86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26A609-A0B0-FEB0-C03B-0ED83B53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007F3CC-2964-86F9-F0A9-7F00B1EB8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90F4343-4BFE-2215-FD35-38508618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E7E3AE-934A-4DD3-93A4-ADAB8FF40D78}" type="datetime1">
              <a:rPr lang="da-DK" altLang="da-DK"/>
              <a:pPr/>
              <a:t>28-05-2024</a:t>
            </a:fld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5ABC84-F9C2-B1FA-BD6D-08573AA2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FD1D343-4412-0F17-1689-A41B4E96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472C0-A7DD-4A29-A4D0-A4659508FEF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2463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C2F43-5AAD-ECE9-EBB2-8F93A28B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B463D8C-99D2-354D-FAC2-EEBE63C7E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0CAEDFC-9068-30C9-052C-694C04E18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C6744A-A2D9-4B4C-CF16-21DF99B5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68DE9E-D8E4-4C91-81AF-6E6BBCF659B6}" type="datetime1">
              <a:rPr lang="da-DK" altLang="da-DK"/>
              <a:pPr/>
              <a:t>28-05-2024</a:t>
            </a:fld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F2C186-C0DC-47D3-4751-CE1CCEF8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41E97E7-1255-5C33-91C1-287AB43E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351A0-F69E-4309-BF67-69F83F791B2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7934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0153DB1B-08AF-7E55-D5FE-72995C732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64FBAADC-29D5-C373-B022-E1B24EAFC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274638"/>
            <a:ext cx="6092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titeltypografien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EFFDD1-A32F-CEE4-0433-3184A09C6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70075"/>
            <a:ext cx="822960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A5F1AB-3AEA-D73E-21BB-4F4364B032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64450" y="6535738"/>
            <a:ext cx="8032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982CCC4A-D0EE-4265-AD3A-FEEFCE83F55F}" type="datetime1">
              <a:rPr lang="da-DK" altLang="da-DK"/>
              <a:pPr/>
              <a:t>28-05-2024</a:t>
            </a:fld>
            <a:endParaRPr lang="da-DK" altLang="da-D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75F4E8-1BB0-7518-127D-94B8F0C0A3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4675" y="6535738"/>
            <a:ext cx="34242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r>
              <a:rPr lang="da-DK" altLang="da-DK"/>
              <a:t>Tekst skrives ind i sidehoved/sidefod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9E37B6-F8E9-830A-2626-E9DFDE40CC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3438" y="6526213"/>
            <a:ext cx="233362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F7CA5B66-C8D5-4485-86C0-C338E4C6B8BE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698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698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619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39850" indent="-2540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alakkersuisut.gl/Departementer/Dep_for_Land_Selvforsyn_Energi_og_Miljoe?sc_lang=da" TargetMode="External"/><Relationship Id="rId2" Type="http://schemas.openxmlformats.org/officeDocument/2006/relationships/hyperlink" Target="mailto:pan@nanoq.g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ullissivik.g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E853B57-52DB-996A-41AC-A60312B1F0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58938"/>
            <a:ext cx="7772400" cy="844550"/>
          </a:xfrm>
        </p:spPr>
        <p:txBody>
          <a:bodyPr/>
          <a:lstStyle/>
          <a:p>
            <a:pPr algn="ctr"/>
            <a:br>
              <a:rPr lang="da-DK" alt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altLang="da-DK" sz="2800" dirty="0">
                <a:solidFill>
                  <a:srgbClr val="92D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kort guide til</a:t>
            </a:r>
            <a:br>
              <a:rPr lang="da-DK" altLang="da-DK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altLang="da-DK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Tilskud til udvikling af selvforsyning</a:t>
            </a:r>
            <a:r>
              <a:rPr lang="da-DK" altLang="da-DK" dirty="0">
                <a:solidFill>
                  <a:srgbClr val="E1E0DC"/>
                </a:solidFill>
              </a:rPr>
              <a:t>	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28C8DBD5-3880-3A6A-8428-FE30931C4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358775"/>
            <a:ext cx="4716462" cy="20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lnSpc>
                <a:spcPct val="75000"/>
              </a:lnSpc>
              <a:spcBef>
                <a:spcPct val="35000"/>
              </a:spcBef>
            </a:pPr>
            <a:r>
              <a:rPr lang="da-DK" altLang="da-DK" sz="1000" b="1" dirty="0"/>
              <a:t>Departementet for Landbrug, Selvforsyning, Energi og Miljø</a:t>
            </a:r>
            <a:endParaRPr lang="da-DK" altLang="da-DK" sz="1000" dirty="0"/>
          </a:p>
        </p:txBody>
      </p:sp>
      <p:pic>
        <p:nvPicPr>
          <p:cNvPr id="2" name="Grafik 1" descr="Filantropi med massiv udfyldning">
            <a:extLst>
              <a:ext uri="{FF2B5EF4-FFF2-40B4-BE49-F238E27FC236}">
                <a16:creationId xmlns:a16="http://schemas.microsoft.com/office/drawing/2014/main" id="{26EA6529-EF52-B472-5E37-1048CD758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3770" y="2503488"/>
            <a:ext cx="556460" cy="556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7EEBA-2312-5AB4-C66F-9385A8FE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Sagsbehandlingsprocessen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FC7F6B-9586-1F26-0CFF-24692B2F4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0075"/>
            <a:ext cx="5593404" cy="4256088"/>
          </a:xfrm>
        </p:spPr>
        <p:txBody>
          <a:bodyPr/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Ansøgningerne vil blive behandlet på baggrund af en ligelig vægtning af to vurderingskriterier: </a:t>
            </a:r>
          </a:p>
          <a:p>
            <a:pPr marL="542925" marR="0" lvl="1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Ansøgers tekniske, faglige og økonomiske formåen (</a:t>
            </a:r>
            <a:r>
              <a:rPr kumimoji="0" lang="da-DK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saglighed</a:t>
            </a:r>
            <a:r>
              <a:rPr kumimoji="0" lang="da-DK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542925" marR="0" lvl="1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Aktivitetsniveau for virksomheden (</a:t>
            </a:r>
            <a:r>
              <a:rPr kumimoji="0" lang="da-DK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aktivitet</a:t>
            </a:r>
            <a:r>
              <a:rPr kumimoji="0" lang="da-DK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542925" marR="0" lvl="1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endParaRPr lang="da-DK" sz="2200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-269875">
              <a:buClr>
                <a:srgbClr val="99CC00"/>
              </a:buClr>
              <a:defRPr/>
            </a:pPr>
            <a:r>
              <a:rPr kumimoji="0" lang="da-DK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Sagsbehandlingen afhænger også af, om der er bevilling på finanslovskontoen, og hvor mange midler der er tilovers. 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226220-71E0-503B-E4E8-916E7BC9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28-05-2024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2E6093-B920-9451-9182-CDAA8E2F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10</a:t>
            </a:fld>
            <a:endParaRPr lang="da-DK" altLang="da-DK"/>
          </a:p>
        </p:txBody>
      </p:sp>
      <p:pic>
        <p:nvPicPr>
          <p:cNvPr id="8" name="Grafik 7" descr="Grafer og note papir klodser med blyant">
            <a:extLst>
              <a:ext uri="{FF2B5EF4-FFF2-40B4-BE49-F238E27FC236}">
                <a16:creationId xmlns:a16="http://schemas.microsoft.com/office/drawing/2014/main" id="{DE801ADC-D0A1-A169-0B19-1B97BB7F9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0546" y="2098742"/>
            <a:ext cx="2660515" cy="26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8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DAB40-A330-5B00-52A7-AECA0DDD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Afregning af tilskud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AA8D57-E596-2D0D-9FE1-D6E7DDBD6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Hvis ansøgningen bliver godkendt, vil virksomheden og Departementet indgå en tidsbegrænset </a:t>
            </a:r>
            <a:r>
              <a:rPr kumimoji="0" lang="da-DK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aftale om tilskud</a:t>
            </a: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lvl="1" indent="-271463">
              <a:buClr>
                <a:srgbClr val="99CC00"/>
              </a:buClr>
              <a:defRPr/>
            </a:pPr>
            <a:r>
              <a:rPr lang="da-DK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Beløbet og de godkendte projekter er fastsat i aftalen, og det tildelte beløb dækker kun det, der er givet tilsagn om.</a:t>
            </a:r>
            <a:endParaRPr kumimoji="0" lang="da-DK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endParaRPr kumimoji="0" lang="da-DK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Udbetalingen af det berettigede beløb sker på baggrund af fremsendelse af </a:t>
            </a:r>
            <a:r>
              <a:rPr kumimoji="0" lang="da-DK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dokumentation</a:t>
            </a: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udgifterne, som Departementet har givet tilsagn om.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kumimoji="0" lang="da-DK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Dokumentation skal være i form af </a:t>
            </a:r>
            <a:r>
              <a:rPr kumimoji="0" lang="da-DK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 faktura eller kvittering</a:t>
            </a: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fra leverandøren, samt en kontoudskrift der viser beløbet er betalt. Tilskud kan ikke udbetales som forskud.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endParaRPr kumimoji="0" lang="da-DK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Afregning af tilskud kan kun ske i aftalen om tilskuddets periode</a:t>
            </a: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Faktura(er) skal derfor fremsendes til Departementet, inden tilskudsåret udløber.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775CF3-53FA-F205-583D-231D81C0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28-05-2024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6A5ACD-B56E-704A-6FE7-B3D5E5D4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11</a:t>
            </a:fld>
            <a:endParaRPr lang="da-DK" altLang="da-DK"/>
          </a:p>
        </p:txBody>
      </p:sp>
      <p:pic>
        <p:nvPicPr>
          <p:cNvPr id="7" name="Grafik 6" descr="Lån med massiv udfyldning">
            <a:extLst>
              <a:ext uri="{FF2B5EF4-FFF2-40B4-BE49-F238E27FC236}">
                <a16:creationId xmlns:a16="http://schemas.microsoft.com/office/drawing/2014/main" id="{31027014-0FB7-A662-9CBC-EC90BBB5A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2941" y="543745"/>
            <a:ext cx="1283468" cy="12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CCAB7-3842-C63E-2EDF-48B0BCD4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Kontaktinformationer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886D48-A88E-4D4A-4E44-C5EF990D1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Hvis I har spørgsmål om tilskud til udvikling af selvforsyning, er I altid velkommen til at kontakte Departementet for Landbrug, Selvforsyning, Energi og Miljø:</a:t>
            </a:r>
          </a:p>
          <a:p>
            <a:pPr lvl="1"/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pan@nanoq.gl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(Departementets officielle postkasse)</a:t>
            </a:r>
          </a:p>
          <a:p>
            <a:pPr lvl="1"/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Se også hjemmesiden: 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https://naalakkersuisut.gl/Departementer/Dep_for_Land_Selvforsyn_Energi_og_Miljoe?sc_lang=da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A81D23-F9EE-5F8F-241D-6FC849A8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alt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132D92-03E8-3FAA-406D-8E085E05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12</a:t>
            </a:fld>
            <a:endParaRPr lang="da-DK" altLang="da-DK"/>
          </a:p>
        </p:txBody>
      </p:sp>
      <p:pic>
        <p:nvPicPr>
          <p:cNvPr id="8" name="Grafik 7" descr="Spørgsmål med massiv udfyldning">
            <a:extLst>
              <a:ext uri="{FF2B5EF4-FFF2-40B4-BE49-F238E27FC236}">
                <a16:creationId xmlns:a16="http://schemas.microsoft.com/office/drawing/2014/main" id="{DB4E6382-AB5E-735F-39A3-6EF9ADAD0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8378" y="4423467"/>
            <a:ext cx="1527243" cy="15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8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>
            <a:extLst>
              <a:ext uri="{FF2B5EF4-FFF2-40B4-BE49-F238E27FC236}">
                <a16:creationId xmlns:a16="http://schemas.microsoft.com/office/drawing/2014/main" id="{A6E635C1-18D5-FDB9-31AB-032DF7E0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D464-9035-46AB-996F-21A51ABF720D}" type="datetime1">
              <a:rPr lang="da-DK" altLang="da-DK"/>
              <a:pPr/>
              <a:t>28-05-2024</a:t>
            </a:fld>
            <a:endParaRPr lang="da-DK" altLang="da-DK"/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14F43CA3-1917-CF1F-3246-5407B896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92DD-3CD2-4045-B90F-9E8E7335FA66}" type="slidenum">
              <a:rPr lang="da-DK" altLang="da-DK"/>
              <a:pPr/>
              <a:t>2</a:t>
            </a:fld>
            <a:endParaRPr lang="da-DK" altLang="da-DK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7ECE5F8F-F00F-073A-1E23-291F7354B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Indhold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5738BBB-7534-3E9E-F34A-5C8002339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Hvad er tilskud til udvikling af selvforsyning?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Hvem kan ansøge om tilskud?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Hvad skal ansøgningen indeholde?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Et eksempel…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Hvad er tilskudsberettiget, og hvad er ikke?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Eksempler på tilskuds-berettigede projekter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Eksempler på </a:t>
            </a:r>
            <a:r>
              <a:rPr kumimoji="0" lang="da-DK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ikke</a:t>
            </a: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tilskuds-berettigede projekter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Tidsramme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Sagsbehandlingsprocessen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Afregning af tilskud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a-DK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Kontaktinformationer</a:t>
            </a:r>
          </a:p>
          <a:p>
            <a:endParaRPr lang="da-DK" altLang="da-DK" dirty="0"/>
          </a:p>
        </p:txBody>
      </p:sp>
      <p:pic>
        <p:nvPicPr>
          <p:cNvPr id="5" name="Grafik 4" descr="Bistade med massiv udfyldning">
            <a:extLst>
              <a:ext uri="{FF2B5EF4-FFF2-40B4-BE49-F238E27FC236}">
                <a16:creationId xmlns:a16="http://schemas.microsoft.com/office/drawing/2014/main" id="{D826AE1A-ADE5-1611-26C7-455D553EB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9691" y="2867664"/>
            <a:ext cx="636725" cy="636725"/>
          </a:xfrm>
          <a:prstGeom prst="rect">
            <a:avLst/>
          </a:prstGeom>
        </p:spPr>
      </p:pic>
      <p:pic>
        <p:nvPicPr>
          <p:cNvPr id="6" name="Grafik 5" descr="Konkurrence med massiv udfyldning">
            <a:extLst>
              <a:ext uri="{FF2B5EF4-FFF2-40B4-BE49-F238E27FC236}">
                <a16:creationId xmlns:a16="http://schemas.microsoft.com/office/drawing/2014/main" id="{243359D6-731C-D663-FE12-1DC2E8C25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8459" y="1277922"/>
            <a:ext cx="636725" cy="636725"/>
          </a:xfrm>
          <a:prstGeom prst="rect">
            <a:avLst/>
          </a:prstGeom>
        </p:spPr>
      </p:pic>
      <p:pic>
        <p:nvPicPr>
          <p:cNvPr id="7" name="Grafik 6" descr="Plante med rødder med massiv udfyldning">
            <a:extLst>
              <a:ext uri="{FF2B5EF4-FFF2-40B4-BE49-F238E27FC236}">
                <a16:creationId xmlns:a16="http://schemas.microsoft.com/office/drawing/2014/main" id="{768DD3BF-1FBA-96EF-1C86-D8E800DD3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8459" y="5517233"/>
            <a:ext cx="636725" cy="636725"/>
          </a:xfrm>
          <a:prstGeom prst="rect">
            <a:avLst/>
          </a:prstGeom>
        </p:spPr>
      </p:pic>
      <p:pic>
        <p:nvPicPr>
          <p:cNvPr id="8" name="Grafik 7" descr="Tang med massiv udfyldning">
            <a:extLst>
              <a:ext uri="{FF2B5EF4-FFF2-40B4-BE49-F238E27FC236}">
                <a16:creationId xmlns:a16="http://schemas.microsoft.com/office/drawing/2014/main" id="{56A96465-8316-FB89-CE20-3D037D7687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9691" y="3927492"/>
            <a:ext cx="636725" cy="636725"/>
          </a:xfrm>
          <a:prstGeom prst="rect">
            <a:avLst/>
          </a:prstGeom>
        </p:spPr>
      </p:pic>
      <p:pic>
        <p:nvPicPr>
          <p:cNvPr id="9" name="Grafik 8" descr="Tang med massiv udfyldning">
            <a:extLst>
              <a:ext uri="{FF2B5EF4-FFF2-40B4-BE49-F238E27FC236}">
                <a16:creationId xmlns:a16="http://schemas.microsoft.com/office/drawing/2014/main" id="{1577E5D7-1D27-1B87-5FD7-D1C92DD117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79691" y="1807836"/>
            <a:ext cx="636725" cy="636725"/>
          </a:xfrm>
          <a:prstGeom prst="rect">
            <a:avLst/>
          </a:prstGeom>
        </p:spPr>
      </p:pic>
      <p:pic>
        <p:nvPicPr>
          <p:cNvPr id="10" name="Grafik 9" descr="Æble med massiv udfyldning">
            <a:extLst>
              <a:ext uri="{FF2B5EF4-FFF2-40B4-BE49-F238E27FC236}">
                <a16:creationId xmlns:a16="http://schemas.microsoft.com/office/drawing/2014/main" id="{C0E62020-D600-D825-9ECC-48FC352631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58459" y="3397578"/>
            <a:ext cx="636725" cy="636725"/>
          </a:xfrm>
          <a:prstGeom prst="rect">
            <a:avLst/>
          </a:prstGeom>
        </p:spPr>
      </p:pic>
      <p:pic>
        <p:nvPicPr>
          <p:cNvPr id="11" name="Grafik 10" descr="Blåbær med massiv udfyldning">
            <a:extLst>
              <a:ext uri="{FF2B5EF4-FFF2-40B4-BE49-F238E27FC236}">
                <a16:creationId xmlns:a16="http://schemas.microsoft.com/office/drawing/2014/main" id="{1B5A3A54-D3E3-6992-D051-26C5AA0B18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58459" y="4457406"/>
            <a:ext cx="636725" cy="636725"/>
          </a:xfrm>
          <a:prstGeom prst="rect">
            <a:avLst/>
          </a:prstGeom>
        </p:spPr>
      </p:pic>
      <p:pic>
        <p:nvPicPr>
          <p:cNvPr id="12" name="Grafik 11" descr="Får med massiv udfyldning">
            <a:extLst>
              <a:ext uri="{FF2B5EF4-FFF2-40B4-BE49-F238E27FC236}">
                <a16:creationId xmlns:a16="http://schemas.microsoft.com/office/drawing/2014/main" id="{69C48C9F-95DB-05E3-B3A5-F368846DD5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58459" y="2337750"/>
            <a:ext cx="636725" cy="636725"/>
          </a:xfrm>
          <a:prstGeom prst="rect">
            <a:avLst/>
          </a:prstGeom>
        </p:spPr>
      </p:pic>
      <p:pic>
        <p:nvPicPr>
          <p:cNvPr id="13" name="Grafik 12" descr="Krabbe med massiv udfyldning">
            <a:extLst>
              <a:ext uri="{FF2B5EF4-FFF2-40B4-BE49-F238E27FC236}">
                <a16:creationId xmlns:a16="http://schemas.microsoft.com/office/drawing/2014/main" id="{345D0DD2-CF89-6D32-7400-2A572C4723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79691" y="4987320"/>
            <a:ext cx="636725" cy="636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1FBD0-CE34-5813-488D-AB80CD27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Hvad er tilskud til udvikling af selvforsyning?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D186BD-D4C1-13B5-C881-8EFE598EA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6871"/>
            <a:ext cx="4620638" cy="4549919"/>
          </a:xfrm>
        </p:spPr>
        <p:txBody>
          <a:bodyPr/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Tilskud gives til </a:t>
            </a:r>
            <a:r>
              <a:rPr kumimoji="0" lang="da-D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erhvervsprojekter indenfor selvforsyning</a:t>
            </a: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Tilskudsmodtagerne skal understøtte en </a:t>
            </a:r>
            <a:r>
              <a:rPr kumimoji="0" lang="da-DK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positiv udvikling i lokalområdet</a:t>
            </a: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a-DK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Tilskuddet skal ses som hjælp til at investere videre i sin virksomhed, for at sikre et højere produktions- og beskæftigelsesniveau.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lang="da-DK"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a-DK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Tilskuddet dækker </a:t>
            </a:r>
            <a:r>
              <a:rPr lang="da-DK" sz="1600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ikke</a:t>
            </a:r>
            <a:r>
              <a:rPr lang="da-DK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generelle og løbende omkostninger.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lang="da-DK" sz="16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Det er gratis at ansøge.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a-DK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er ikke garanti for, at man får tilskud.</a:t>
            </a:r>
            <a:endParaRPr kumimoji="0" lang="da-DK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kumimoji="0" lang="da-DK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48C985-7F6F-39A5-38B1-1BD838DE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28-05-2024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8EC619B-F8CC-373A-7668-C035FA6A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3</a:t>
            </a:fld>
            <a:endParaRPr lang="da-DK" altLang="da-DK"/>
          </a:p>
        </p:txBody>
      </p:sp>
      <p:pic>
        <p:nvPicPr>
          <p:cNvPr id="7" name="Grafik 6" descr="Landbrug med massiv udfyldning">
            <a:extLst>
              <a:ext uri="{FF2B5EF4-FFF2-40B4-BE49-F238E27FC236}">
                <a16:creationId xmlns:a16="http://schemas.microsoft.com/office/drawing/2014/main" id="{9B282FDB-CDD8-F5FD-03D9-DD1B70CE9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7838" y="2103277"/>
            <a:ext cx="3789683" cy="37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6CC0E-91D9-4839-9953-BA75001B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Hvem kan ansøge om tilskud?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A8AF7A-4061-3B50-D331-04A93137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Produktionsvirksomheder indenfor selvforsyning, er </a:t>
            </a:r>
            <a:r>
              <a:rPr kumimoji="0" lang="da-DK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alle</a:t>
            </a: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producenter hvis produktion medvirker til at </a:t>
            </a:r>
            <a:r>
              <a:rPr kumimoji="0" lang="da-DK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skabe en øget tilgængelighed af grønlandske råvarer </a:t>
            </a:r>
            <a:r>
              <a:rPr kumimoji="0" lang="da-DK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hjemmemarkedet. </a:t>
            </a:r>
          </a:p>
          <a:p>
            <a:pPr lvl="1" indent="-271463">
              <a:buClr>
                <a:srgbClr val="99CC00"/>
              </a:buClr>
              <a:defRPr/>
            </a:pPr>
            <a:r>
              <a:rPr lang="da-DK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Dette gælder både veletablerede såvel som nyetablerede virksomheder. </a:t>
            </a:r>
            <a:endParaRPr kumimoji="0" lang="da-DK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None/>
              <a:tabLst/>
              <a:defRPr/>
            </a:pPr>
            <a:endParaRPr kumimoji="0" lang="da-DK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Virksomheden skal være CVR-registeret i Grønland, og produktionen skal være knyttet til aktiviteter i Grønland.</a:t>
            </a:r>
          </a:p>
          <a:p>
            <a:pPr marL="0" indent="0">
              <a:buNone/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Virksomheden skal fremføre en fyldestgørende 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forretningsplan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Virksomheden må ikke allerede modtage tilskud eller finansiering igennem andre offentlige midler.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69B8C0-CDA0-56EF-D041-5FFD219F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28-05-2024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A7981E-5637-A423-5C28-13101262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4</a:t>
            </a:fld>
            <a:endParaRPr lang="da-DK" altLang="da-DK"/>
          </a:p>
        </p:txBody>
      </p:sp>
      <p:pic>
        <p:nvPicPr>
          <p:cNvPr id="7" name="Grafik 6" descr="Bistade med massiv udfyldning">
            <a:extLst>
              <a:ext uri="{FF2B5EF4-FFF2-40B4-BE49-F238E27FC236}">
                <a16:creationId xmlns:a16="http://schemas.microsoft.com/office/drawing/2014/main" id="{D31E86AC-571A-CDA0-155A-82D1298FE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7315" y="5575600"/>
            <a:ext cx="636725" cy="636725"/>
          </a:xfrm>
          <a:prstGeom prst="rect">
            <a:avLst/>
          </a:prstGeom>
        </p:spPr>
      </p:pic>
      <p:pic>
        <p:nvPicPr>
          <p:cNvPr id="8" name="Grafik 7" descr="Konkurrence med massiv udfyldning">
            <a:extLst>
              <a:ext uri="{FF2B5EF4-FFF2-40B4-BE49-F238E27FC236}">
                <a16:creationId xmlns:a16="http://schemas.microsoft.com/office/drawing/2014/main" id="{B5478594-3C33-24F7-389C-2F3F3EDFB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550" y="5575605"/>
            <a:ext cx="636725" cy="636725"/>
          </a:xfrm>
          <a:prstGeom prst="rect">
            <a:avLst/>
          </a:prstGeom>
        </p:spPr>
      </p:pic>
      <p:pic>
        <p:nvPicPr>
          <p:cNvPr id="9" name="Grafik 8" descr="Plante med rødder med massiv udfyldning">
            <a:extLst>
              <a:ext uri="{FF2B5EF4-FFF2-40B4-BE49-F238E27FC236}">
                <a16:creationId xmlns:a16="http://schemas.microsoft.com/office/drawing/2014/main" id="{86F8E7D5-ABB0-1F4C-2D27-052810119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5805" y="5575601"/>
            <a:ext cx="636725" cy="636725"/>
          </a:xfrm>
          <a:prstGeom prst="rect">
            <a:avLst/>
          </a:prstGeom>
        </p:spPr>
      </p:pic>
      <p:pic>
        <p:nvPicPr>
          <p:cNvPr id="10" name="Grafik 9" descr="Tang med massiv udfyldning">
            <a:extLst>
              <a:ext uri="{FF2B5EF4-FFF2-40B4-BE49-F238E27FC236}">
                <a16:creationId xmlns:a16="http://schemas.microsoft.com/office/drawing/2014/main" id="{ADAB8349-341B-B0D4-5BA3-BD1B5739A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47754" y="5575602"/>
            <a:ext cx="636725" cy="636725"/>
          </a:xfrm>
          <a:prstGeom prst="rect">
            <a:avLst/>
          </a:prstGeom>
        </p:spPr>
      </p:pic>
      <p:pic>
        <p:nvPicPr>
          <p:cNvPr id="11" name="Grafik 10" descr="Tang med massiv udfyldning">
            <a:extLst>
              <a:ext uri="{FF2B5EF4-FFF2-40B4-BE49-F238E27FC236}">
                <a16:creationId xmlns:a16="http://schemas.microsoft.com/office/drawing/2014/main" id="{EF6969F3-7E18-4F27-AA8B-31F76621C5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24148" y="5575605"/>
            <a:ext cx="636725" cy="636725"/>
          </a:xfrm>
          <a:prstGeom prst="rect">
            <a:avLst/>
          </a:prstGeom>
        </p:spPr>
      </p:pic>
      <p:pic>
        <p:nvPicPr>
          <p:cNvPr id="12" name="Grafik 11" descr="Æble med massiv udfyldning">
            <a:extLst>
              <a:ext uri="{FF2B5EF4-FFF2-40B4-BE49-F238E27FC236}">
                <a16:creationId xmlns:a16="http://schemas.microsoft.com/office/drawing/2014/main" id="{07FB1DA9-B5EB-13B4-53BF-C0C9987A97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19158" y="5575603"/>
            <a:ext cx="636725" cy="636725"/>
          </a:xfrm>
          <a:prstGeom prst="rect">
            <a:avLst/>
          </a:prstGeom>
        </p:spPr>
      </p:pic>
      <p:pic>
        <p:nvPicPr>
          <p:cNvPr id="13" name="Grafik 12" descr="Blåbær med massiv udfyldning">
            <a:extLst>
              <a:ext uri="{FF2B5EF4-FFF2-40B4-BE49-F238E27FC236}">
                <a16:creationId xmlns:a16="http://schemas.microsoft.com/office/drawing/2014/main" id="{474E1179-59D9-9DF4-B55A-493D30B08B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71600" y="5575602"/>
            <a:ext cx="636725" cy="636725"/>
          </a:xfrm>
          <a:prstGeom prst="rect">
            <a:avLst/>
          </a:prstGeom>
        </p:spPr>
      </p:pic>
      <p:pic>
        <p:nvPicPr>
          <p:cNvPr id="14" name="Grafik 13" descr="Får med massiv udfyldning">
            <a:extLst>
              <a:ext uri="{FF2B5EF4-FFF2-40B4-BE49-F238E27FC236}">
                <a16:creationId xmlns:a16="http://schemas.microsoft.com/office/drawing/2014/main" id="{C760141A-C1C3-FE25-0375-6B78B5B4C8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07355" y="5575605"/>
            <a:ext cx="636725" cy="636725"/>
          </a:xfrm>
          <a:prstGeom prst="rect">
            <a:avLst/>
          </a:prstGeom>
        </p:spPr>
      </p:pic>
      <p:pic>
        <p:nvPicPr>
          <p:cNvPr id="15" name="Grafik 14" descr="Krabbe med massiv udfyldning">
            <a:extLst>
              <a:ext uri="{FF2B5EF4-FFF2-40B4-BE49-F238E27FC236}">
                <a16:creationId xmlns:a16="http://schemas.microsoft.com/office/drawing/2014/main" id="{51E111BC-ABC3-60A9-025B-65BA24B843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19651" y="5575601"/>
            <a:ext cx="636725" cy="6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61161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572F6A-1D51-F967-3072-B4242595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599"/>
            <a:ext cx="5127695" cy="1322888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Hvad skal ansøgningen indeholde?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7EA586-1BE3-BE1F-1B4B-ABEBD82A9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75" y="2194101"/>
            <a:ext cx="4825354" cy="39085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 Et kriterie for at modtage tilskud er en </a:t>
            </a:r>
            <a:r>
              <a:rPr lang="da-DK" sz="1400" b="1" dirty="0">
                <a:latin typeface="Calibri" panose="020F0502020204030204" pitchFamily="34" charset="0"/>
                <a:cs typeface="Calibri" panose="020F0502020204030204" pitchFamily="34" charset="0"/>
              </a:rPr>
              <a:t>velskrevet ansøgning</a:t>
            </a: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da-DK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Ansøgningen skal indeholde: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Et udfyldt </a:t>
            </a:r>
            <a:r>
              <a:rPr lang="da-DK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ansøgningsskema</a:t>
            </a: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 (kan findes på </a:t>
            </a: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www.sullissivik.gl</a:t>
            </a: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da-DK" sz="1400" b="1" dirty="0">
                <a:latin typeface="Calibri" panose="020F0502020204030204" pitchFamily="34" charset="0"/>
                <a:cs typeface="Calibri" panose="020F0502020204030204" pitchFamily="34" charset="0"/>
              </a:rPr>
              <a:t> forretningsplan</a:t>
            </a: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, der som minimum indeholder</a:t>
            </a:r>
            <a:r>
              <a:rPr lang="da-DK" sz="1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budget for det ansøgte tilskud; specifikke projekter; indhentede tilbud fra leverandører.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da-DK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Senest godkendte </a:t>
            </a:r>
            <a:r>
              <a:rPr lang="da-DK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regnskab</a:t>
            </a: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73050" lvl="1" indent="0">
              <a:lnSpc>
                <a:spcPct val="90000"/>
              </a:lnSpc>
              <a:buNone/>
            </a:pPr>
            <a:endParaRPr lang="da-DK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Nye virksomheder skal fremsætte </a:t>
            </a:r>
            <a:r>
              <a:rPr lang="da-DK" sz="1400" b="1" dirty="0">
                <a:latin typeface="Calibri" panose="020F0502020204030204" pitchFamily="34" charset="0"/>
                <a:cs typeface="Calibri" panose="020F0502020204030204" pitchFamily="34" charset="0"/>
              </a:rPr>
              <a:t>klare mål og planer for fremtidig aktivitet</a:t>
            </a: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da-DK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a-DK" sz="1400" b="1" dirty="0">
                <a:latin typeface="Calibri" panose="020F0502020204030204" pitchFamily="34" charset="0"/>
                <a:cs typeface="Calibri" panose="020F0502020204030204" pitchFamily="34" charset="0"/>
              </a:rPr>
              <a:t>Driftsbudget</a:t>
            </a:r>
            <a:r>
              <a:rPr lang="da-DK" sz="1400" dirty="0">
                <a:latin typeface="Calibri" panose="020F0502020204030204" pitchFamily="34" charset="0"/>
                <a:cs typeface="Calibri" panose="020F0502020204030204" pitchFamily="34" charset="0"/>
              </a:rPr>
              <a:t> for ansøgninger på mere end 100.000 dkk.</a:t>
            </a:r>
          </a:p>
          <a:p>
            <a:pPr>
              <a:lnSpc>
                <a:spcPct val="90000"/>
              </a:lnSpc>
            </a:pPr>
            <a:endParaRPr lang="da-DK" sz="1400" dirty="0"/>
          </a:p>
        </p:txBody>
      </p:sp>
      <p:pic>
        <p:nvPicPr>
          <p:cNvPr id="7" name="Grafik 6" descr="Skriveplade afkrydset med massiv udfyldning">
            <a:extLst>
              <a:ext uri="{FF2B5EF4-FFF2-40B4-BE49-F238E27FC236}">
                <a16:creationId xmlns:a16="http://schemas.microsoft.com/office/drawing/2014/main" id="{32BD7DF0-92B4-0D72-EC71-A1A39F0B3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0647" y="3091059"/>
            <a:ext cx="1316882" cy="1316882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657190-A378-1F72-ECB8-B9DFC8E7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99F6BB-B1B3-4374-BD1B-846572D53576}" type="slidenum">
              <a:rPr lang="da-DK" altLang="da-DK" smtClean="0"/>
              <a:pPr>
                <a:spcAft>
                  <a:spcPts val="600"/>
                </a:spcAft>
              </a:pPr>
              <a:t>5</a:t>
            </a:fld>
            <a:endParaRPr lang="da-DK" altLang="da-DK"/>
          </a:p>
        </p:txBody>
      </p:sp>
      <p:pic>
        <p:nvPicPr>
          <p:cNvPr id="9" name="Grafik 8" descr="Underskrift med massiv udfyldning">
            <a:extLst>
              <a:ext uri="{FF2B5EF4-FFF2-40B4-BE49-F238E27FC236}">
                <a16:creationId xmlns:a16="http://schemas.microsoft.com/office/drawing/2014/main" id="{9635F254-9B33-EB41-9960-BCF262C80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1888" y="21941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5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CD522-2B8C-2FF1-960C-3103CEB4E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eksempel 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BFEBE3-63D0-5BC0-13AE-212530A3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Tilskud gives 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kun til dokumenterede udgifter, 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og derfor skal tilbud fra leverandører vedhæftes til ansøgningen.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Ansøgningen skal forklare, hvordan projekterne kan bidrage til aktivitetsniveauet i virksomheden.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00FB3D-D44F-D8C9-C4E5-AEA5B22F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28-05-2024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585D52-2E91-0F7A-2E34-7ED94148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6</a:t>
            </a:fld>
            <a:endParaRPr lang="da-DK" altLang="da-DK"/>
          </a:p>
        </p:txBody>
      </p:sp>
      <p:pic>
        <p:nvPicPr>
          <p:cNvPr id="7" name="Pladsholder til indhold 4" descr="Gravemaskine med massiv udfyldning">
            <a:extLst>
              <a:ext uri="{FF2B5EF4-FFF2-40B4-BE49-F238E27FC236}">
                <a16:creationId xmlns:a16="http://schemas.microsoft.com/office/drawing/2014/main" id="{5FE42E11-0876-5B9C-40C1-AD80DCF7E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4939150" y="314732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5953EA0-7549-62A2-DA7F-2F1AE81EED4F}"/>
              </a:ext>
            </a:extLst>
          </p:cNvPr>
          <p:cNvSpPr/>
          <p:nvPr/>
        </p:nvSpPr>
        <p:spPr>
          <a:xfrm>
            <a:off x="2516259" y="4616054"/>
            <a:ext cx="2199861" cy="127220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Begrundelse for projektet</a:t>
            </a:r>
            <a:endParaRPr kumimoji="0" lang="kl-GL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7C2C221-53D8-019B-7E38-F77D7F908CC5}"/>
              </a:ext>
            </a:extLst>
          </p:cNvPr>
          <p:cNvSpPr/>
          <p:nvPr/>
        </p:nvSpPr>
        <p:spPr>
          <a:xfrm>
            <a:off x="6173864" y="4616054"/>
            <a:ext cx="2199861" cy="1272209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Indhentede tilbud fra leverandør</a:t>
            </a:r>
            <a:endParaRPr kumimoji="0" lang="kl-GL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ustegn 9">
            <a:extLst>
              <a:ext uri="{FF2B5EF4-FFF2-40B4-BE49-F238E27FC236}">
                <a16:creationId xmlns:a16="http://schemas.microsoft.com/office/drawing/2014/main" id="{401AB085-893F-4FF8-5AEB-168C88F965B4}"/>
              </a:ext>
            </a:extLst>
          </p:cNvPr>
          <p:cNvSpPr/>
          <p:nvPr/>
        </p:nvSpPr>
        <p:spPr>
          <a:xfrm>
            <a:off x="5097121" y="4973862"/>
            <a:ext cx="695739" cy="556591"/>
          </a:xfrm>
          <a:prstGeom prst="mathPlus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l-G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C3D04070-0ABB-0C2F-7BED-BB70D9FC7378}"/>
              </a:ext>
            </a:extLst>
          </p:cNvPr>
          <p:cNvCxnSpPr/>
          <p:nvPr/>
        </p:nvCxnSpPr>
        <p:spPr>
          <a:xfrm flipV="1">
            <a:off x="3964058" y="3736027"/>
            <a:ext cx="815009" cy="588479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tailEnd type="triangle"/>
          </a:ln>
          <a:effectLst/>
        </p:spPr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D0719929-7E48-FD9B-7146-AB18F3C0440D}"/>
              </a:ext>
            </a:extLst>
          </p:cNvPr>
          <p:cNvCxnSpPr/>
          <p:nvPr/>
        </p:nvCxnSpPr>
        <p:spPr>
          <a:xfrm flipH="1" flipV="1">
            <a:off x="5902191" y="3736027"/>
            <a:ext cx="828261" cy="588479"/>
          </a:xfrm>
          <a:prstGeom prst="straightConnector1">
            <a:avLst/>
          </a:prstGeom>
          <a:noFill/>
          <a:ln w="38100" cap="flat" cmpd="sng" algn="ctr">
            <a:solidFill>
              <a:srgbClr val="92D05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4658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579D1C-8D3B-6A73-714E-9F784EAF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6" y="2882652"/>
            <a:ext cx="2712684" cy="10926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kern="1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Hvad er </a:t>
            </a:r>
            <a:r>
              <a:rPr lang="en-US" sz="2400" kern="1200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tilskudsberettiget</a:t>
            </a:r>
            <a:r>
              <a:rPr lang="en-US" sz="2400" kern="1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og hvad er </a:t>
            </a:r>
            <a:r>
              <a:rPr lang="en-US" sz="2400" kern="1200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ikke</a:t>
            </a:r>
            <a:r>
              <a:rPr lang="en-US" sz="2400" kern="1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Pladsholder til indhold 7">
            <a:extLst>
              <a:ext uri="{FF2B5EF4-FFF2-40B4-BE49-F238E27FC236}">
                <a16:creationId xmlns:a16="http://schemas.microsoft.com/office/drawing/2014/main" id="{968B0C09-9A1D-7871-90FB-523F2D157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" t="1717" r="1258" b="2150"/>
          <a:stretch/>
        </p:blipFill>
        <p:spPr bwMode="auto">
          <a:xfrm>
            <a:off x="2686050" y="1506117"/>
            <a:ext cx="6020205" cy="38457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B3E613-26F2-8F4B-814F-E47F0DAA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699F6BB-B1B3-4374-BD1B-846572D53576}" type="slidenum">
              <a:rPr lang="en-US" altLang="da-DK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7</a:t>
            </a:fld>
            <a:endParaRPr lang="en-US" altLang="da-DK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40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6FE78-9527-015F-7AD2-512B7DDA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Eksempler på </a:t>
            </a:r>
            <a:b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tilskuds-berettigede projekter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EC984C-258D-F319-F6B3-56DD1280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28-05-2024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4F48E97-FEFC-50D9-D6FB-9102DBB8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8</a:t>
            </a:fld>
            <a:endParaRPr lang="da-DK" alt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9DDD44D-8127-54C0-CB1D-3D329F268DD3}"/>
              </a:ext>
            </a:extLst>
          </p:cNvPr>
          <p:cNvSpPr/>
          <p:nvPr/>
        </p:nvSpPr>
        <p:spPr>
          <a:xfrm>
            <a:off x="1403648" y="1926357"/>
            <a:ext cx="6476826" cy="576064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 fåreholder søger om tilskud til at holde et uddannelsesforløb for sine medarbejdere, med henblik på at lære dem at anvende nyt udstyr.</a:t>
            </a:r>
          </a:p>
        </p:txBody>
      </p:sp>
      <p:pic>
        <p:nvPicPr>
          <p:cNvPr id="8" name="Grafik 7" descr="En åben bog">
            <a:extLst>
              <a:ext uri="{FF2B5EF4-FFF2-40B4-BE49-F238E27FC236}">
                <a16:creationId xmlns:a16="http://schemas.microsoft.com/office/drawing/2014/main" id="{810D2FAC-B1F7-F110-1EBE-6706B9813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800" y="1755465"/>
            <a:ext cx="917848" cy="917848"/>
          </a:xfrm>
          <a:prstGeom prst="rect">
            <a:avLst/>
          </a:prstGeom>
        </p:spPr>
      </p:pic>
      <p:pic>
        <p:nvPicPr>
          <p:cNvPr id="9" name="Grafik 8" descr="Badge Tick1 med massiv udfyldning">
            <a:extLst>
              <a:ext uri="{FF2B5EF4-FFF2-40B4-BE49-F238E27FC236}">
                <a16:creationId xmlns:a16="http://schemas.microsoft.com/office/drawing/2014/main" id="{FEE3B354-A8E5-7953-0298-1C3BF2DC9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4811" y="1910308"/>
            <a:ext cx="592113" cy="59211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DD1F670-47F9-51F5-9E7F-FCC5F289DEA8}"/>
              </a:ext>
            </a:extLst>
          </p:cNvPr>
          <p:cNvSpPr/>
          <p:nvPr/>
        </p:nvSpPr>
        <p:spPr>
          <a:xfrm>
            <a:off x="1403648" y="2989297"/>
            <a:ext cx="6476826" cy="648072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 fiskeproducent ansøger om tilskud til at købe, og få leveret, en ny maskine til at filetere fisk på sit produktionsanlæg.</a:t>
            </a:r>
          </a:p>
        </p:txBody>
      </p:sp>
      <p:pic>
        <p:nvPicPr>
          <p:cNvPr id="11" name="Grafik 10" descr="En Koi fisk">
            <a:extLst>
              <a:ext uri="{FF2B5EF4-FFF2-40B4-BE49-F238E27FC236}">
                <a16:creationId xmlns:a16="http://schemas.microsoft.com/office/drawing/2014/main" id="{742AFB69-D548-5E6F-E586-C29C44AF76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333" y="2862064"/>
            <a:ext cx="917848" cy="917848"/>
          </a:xfrm>
          <a:prstGeom prst="rect">
            <a:avLst/>
          </a:prstGeom>
        </p:spPr>
      </p:pic>
      <p:pic>
        <p:nvPicPr>
          <p:cNvPr id="12" name="Grafik 11" descr="Badge Tick1 med massiv udfyldning">
            <a:extLst>
              <a:ext uri="{FF2B5EF4-FFF2-40B4-BE49-F238E27FC236}">
                <a16:creationId xmlns:a16="http://schemas.microsoft.com/office/drawing/2014/main" id="{B1B2BC40-91A5-373B-5189-ADD0F296D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3986" y="3059112"/>
            <a:ext cx="592113" cy="592113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E41AE651-3CCD-1EE0-34AB-D9418BF0F753}"/>
              </a:ext>
            </a:extLst>
          </p:cNvPr>
          <p:cNvSpPr/>
          <p:nvPr/>
        </p:nvSpPr>
        <p:spPr>
          <a:xfrm>
            <a:off x="1386181" y="4100360"/>
            <a:ext cx="6488228" cy="648072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 hundefodersproducent vil udvide sit produktionsanlæg og ansøger derfor om tilskud til at renovere sine nye fabriksbygninger, så de kan blive brugt til produktion.</a:t>
            </a:r>
          </a:p>
        </p:txBody>
      </p:sp>
      <p:pic>
        <p:nvPicPr>
          <p:cNvPr id="14" name="Grafik 13" descr="En sidde hund">
            <a:extLst>
              <a:ext uri="{FF2B5EF4-FFF2-40B4-BE49-F238E27FC236}">
                <a16:creationId xmlns:a16="http://schemas.microsoft.com/office/drawing/2014/main" id="{3EAD5B14-50DB-6C8D-2E81-E2E378A82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V="1">
            <a:off x="485800" y="3858040"/>
            <a:ext cx="1110771" cy="1110771"/>
          </a:xfrm>
          <a:prstGeom prst="rect">
            <a:avLst/>
          </a:prstGeom>
        </p:spPr>
      </p:pic>
      <p:pic>
        <p:nvPicPr>
          <p:cNvPr id="15" name="Grafik 14" descr="Badge Tick1 med massiv udfyldning">
            <a:extLst>
              <a:ext uri="{FF2B5EF4-FFF2-40B4-BE49-F238E27FC236}">
                <a16:creationId xmlns:a16="http://schemas.microsoft.com/office/drawing/2014/main" id="{52B7E694-963A-E1B6-7F83-A10C8ACDD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1966" y="4160889"/>
            <a:ext cx="592113" cy="592113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203F16D0-CD9C-E7F8-AF60-66E8F3F2EC3E}"/>
              </a:ext>
            </a:extLst>
          </p:cNvPr>
          <p:cNvSpPr/>
          <p:nvPr/>
        </p:nvSpPr>
        <p:spPr>
          <a:xfrm>
            <a:off x="1389213" y="5214392"/>
            <a:ext cx="6505695" cy="648072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 tanghøster ansøger om tilskud til at kunne købe en beboelsescontainer til sine ansatte så hun kan hyre flere ansatte, og derved udvide sin produktion af tang. </a:t>
            </a:r>
          </a:p>
        </p:txBody>
      </p:sp>
      <p:pic>
        <p:nvPicPr>
          <p:cNvPr id="17" name="Grafik 16" descr="Tang med massiv udfyldning">
            <a:extLst>
              <a:ext uri="{FF2B5EF4-FFF2-40B4-BE49-F238E27FC236}">
                <a16:creationId xmlns:a16="http://schemas.microsoft.com/office/drawing/2014/main" id="{1800E2C0-519F-2F05-AE59-D42D12CE1E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5397" y="5159101"/>
            <a:ext cx="758654" cy="758654"/>
          </a:xfrm>
          <a:prstGeom prst="rect">
            <a:avLst/>
          </a:prstGeom>
        </p:spPr>
      </p:pic>
      <p:pic>
        <p:nvPicPr>
          <p:cNvPr id="18" name="Grafik 17" descr="Badge Tick1 med massiv udfyldning">
            <a:extLst>
              <a:ext uri="{FF2B5EF4-FFF2-40B4-BE49-F238E27FC236}">
                <a16:creationId xmlns:a16="http://schemas.microsoft.com/office/drawing/2014/main" id="{44C1CBDD-DBBE-D4F6-48E1-DDCB3BC4F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9946" y="5299416"/>
            <a:ext cx="592113" cy="59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EE656-599B-71B6-622C-9BE92D1C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Eksempler på </a:t>
            </a:r>
            <a:r>
              <a:rPr lang="da-DK" i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ikke</a:t>
            </a:r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tilskuds-berettigede projekter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4C02970-A10F-E139-0AE1-A1E8CFE3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A8C9-5C03-4D08-897F-744F09286CB9}" type="datetime1">
              <a:rPr lang="da-DK" altLang="da-DK" smtClean="0"/>
              <a:pPr/>
              <a:t>28-05-2024</a:t>
            </a:fld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898281-D8F7-C732-B4F9-57E7CEAC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F6BB-B1B3-4374-BD1B-846572D53576}" type="slidenum">
              <a:rPr lang="da-DK" altLang="da-DK" smtClean="0"/>
              <a:pPr/>
              <a:t>9</a:t>
            </a:fld>
            <a:endParaRPr lang="da-DK" alt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CDFAE16-2BE0-39F2-261E-AFEBE153166D}"/>
              </a:ext>
            </a:extLst>
          </p:cNvPr>
          <p:cNvSpPr/>
          <p:nvPr/>
        </p:nvSpPr>
        <p:spPr>
          <a:xfrm>
            <a:off x="1356198" y="2060848"/>
            <a:ext cx="6431603" cy="648072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 grøntsagsproducent søger om tilskud til at dække el- og varmeudgifter til sin fabrik.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6007039-5AB8-4B0F-439E-8241B8132C90}"/>
              </a:ext>
            </a:extLst>
          </p:cNvPr>
          <p:cNvSpPr/>
          <p:nvPr/>
        </p:nvSpPr>
        <p:spPr>
          <a:xfrm>
            <a:off x="1356198" y="3356992"/>
            <a:ext cx="6431603" cy="648072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Et rensdyrslagteri søger om tilskud til at få dækket revisionsudgifter.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879FF60-DBA3-CD1A-4212-FA95A465F94C}"/>
              </a:ext>
            </a:extLst>
          </p:cNvPr>
          <p:cNvSpPr/>
          <p:nvPr/>
        </p:nvSpPr>
        <p:spPr>
          <a:xfrm>
            <a:off x="1356198" y="4725144"/>
            <a:ext cx="6431603" cy="648072"/>
          </a:xfrm>
          <a:prstGeom prst="rect">
            <a:avLst/>
          </a:prstGeom>
          <a:solidFill>
            <a:srgbClr val="006AB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 honningbiopdrætter ansøger om at modtage tilskud til at købe nye computere til sit kontor</a:t>
            </a:r>
            <a:r>
              <a:rPr lang="da-DK" sz="14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</a:t>
            </a:r>
            <a:r>
              <a:rPr kumimoji="0" lang="da-DK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omputerne</a:t>
            </a: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skal ikke bruges til produktionsprocessen.</a:t>
            </a:r>
          </a:p>
        </p:txBody>
      </p:sp>
      <p:pic>
        <p:nvPicPr>
          <p:cNvPr id="10" name="Grafik 9" descr="Blomster med haveredskaber">
            <a:extLst>
              <a:ext uri="{FF2B5EF4-FFF2-40B4-BE49-F238E27FC236}">
                <a16:creationId xmlns:a16="http://schemas.microsoft.com/office/drawing/2014/main" id="{3CBC8B94-7AFC-188D-159F-5B16C7C03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597" y="1877099"/>
            <a:ext cx="1024698" cy="1024698"/>
          </a:xfrm>
          <a:prstGeom prst="rect">
            <a:avLst/>
          </a:prstGeom>
        </p:spPr>
      </p:pic>
      <p:pic>
        <p:nvPicPr>
          <p:cNvPr id="11" name="Grafik 10" descr="Vinter skove med en Deer i sne">
            <a:extLst>
              <a:ext uri="{FF2B5EF4-FFF2-40B4-BE49-F238E27FC236}">
                <a16:creationId xmlns:a16="http://schemas.microsoft.com/office/drawing/2014/main" id="{95BBE242-AA1B-3D4A-75A5-5FA4BB0026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520" y="2990653"/>
            <a:ext cx="1262447" cy="1262447"/>
          </a:xfrm>
          <a:prstGeom prst="rect">
            <a:avLst/>
          </a:prstGeom>
        </p:spPr>
      </p:pic>
      <p:pic>
        <p:nvPicPr>
          <p:cNvPr id="12" name="Grafik 11" descr="Badge Kryds med massiv udfyldning">
            <a:extLst>
              <a:ext uri="{FF2B5EF4-FFF2-40B4-BE49-F238E27FC236}">
                <a16:creationId xmlns:a16="http://schemas.microsoft.com/office/drawing/2014/main" id="{C30BE6A9-C8CA-F714-7BEE-F5FD12050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1679" y="2116157"/>
            <a:ext cx="592763" cy="592763"/>
          </a:xfrm>
          <a:prstGeom prst="rect">
            <a:avLst/>
          </a:prstGeom>
        </p:spPr>
      </p:pic>
      <p:pic>
        <p:nvPicPr>
          <p:cNvPr id="13" name="Grafik 12" descr="Badge Kryds med massiv udfyldning">
            <a:extLst>
              <a:ext uri="{FF2B5EF4-FFF2-40B4-BE49-F238E27FC236}">
                <a16:creationId xmlns:a16="http://schemas.microsoft.com/office/drawing/2014/main" id="{EFB8D458-C549-69AD-FA0D-6B935E182D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8651" y="3412301"/>
            <a:ext cx="592763" cy="592763"/>
          </a:xfrm>
          <a:prstGeom prst="rect">
            <a:avLst/>
          </a:prstGeom>
        </p:spPr>
      </p:pic>
      <p:pic>
        <p:nvPicPr>
          <p:cNvPr id="14" name="Grafik 13" descr="Badge Kryds med massiv udfyldning">
            <a:extLst>
              <a:ext uri="{FF2B5EF4-FFF2-40B4-BE49-F238E27FC236}">
                <a16:creationId xmlns:a16="http://schemas.microsoft.com/office/drawing/2014/main" id="{81B32424-2356-F317-8FBC-B9E05AC64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74962" y="4780453"/>
            <a:ext cx="592763" cy="592763"/>
          </a:xfrm>
          <a:prstGeom prst="rect">
            <a:avLst/>
          </a:prstGeom>
        </p:spPr>
      </p:pic>
      <p:pic>
        <p:nvPicPr>
          <p:cNvPr id="15" name="Grafik 14" descr="Bi med massiv udfyldning">
            <a:extLst>
              <a:ext uri="{FF2B5EF4-FFF2-40B4-BE49-F238E27FC236}">
                <a16:creationId xmlns:a16="http://schemas.microsoft.com/office/drawing/2014/main" id="{D0CC6506-2B97-2CE1-C515-87BEE5476F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728" y="4619439"/>
            <a:ext cx="859470" cy="8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68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768</Words>
  <Application>Microsoft Office PowerPoint</Application>
  <PresentationFormat>Skærmshow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Office-tema</vt:lpstr>
      <vt:lpstr> En kort guide til Tilskud til udvikling af selvforsyning </vt:lpstr>
      <vt:lpstr>Indhold</vt:lpstr>
      <vt:lpstr>Hvad er tilskud til udvikling af selvforsyning?</vt:lpstr>
      <vt:lpstr>Hvem kan ansøge om tilskud?</vt:lpstr>
      <vt:lpstr>Hvad skal ansøgningen indeholde?</vt:lpstr>
      <vt:lpstr>Et eksempel …</vt:lpstr>
      <vt:lpstr>Hvad er tilskudsberettiget, og hvad er ikke?</vt:lpstr>
      <vt:lpstr>Eksempler på  tilskuds-berettigede projekter</vt:lpstr>
      <vt:lpstr>Eksempler på ikke  tilskuds-berettigede projekter </vt:lpstr>
      <vt:lpstr>Sagsbehandlingsprocessen </vt:lpstr>
      <vt:lpstr>Afregning af tilskud</vt:lpstr>
      <vt:lpstr>Kontaktinformationer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kort guide til Tilskud til udvikling af selvforsyning</dc:title>
  <dc:creator>Clara Meinertz</dc:creator>
  <cp:lastModifiedBy>Niviaq Lange Larsen</cp:lastModifiedBy>
  <cp:revision>4</cp:revision>
  <dcterms:created xsi:type="dcterms:W3CDTF">2024-05-27T15:12:58Z</dcterms:created>
  <dcterms:modified xsi:type="dcterms:W3CDTF">2024-05-28T11:55:09Z</dcterms:modified>
</cp:coreProperties>
</file>